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sldIdLst>
    <p:sldId id="256" r:id="rId2"/>
    <p:sldId id="297" r:id="rId3"/>
    <p:sldId id="299" r:id="rId4"/>
    <p:sldId id="300" r:id="rId5"/>
    <p:sldId id="307" r:id="rId6"/>
    <p:sldId id="301" r:id="rId7"/>
    <p:sldId id="302" r:id="rId8"/>
    <p:sldId id="309" r:id="rId9"/>
    <p:sldId id="268" r:id="rId10"/>
    <p:sldId id="303" r:id="rId11"/>
    <p:sldId id="261" r:id="rId12"/>
    <p:sldId id="29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26" autoAdjust="0"/>
    <p:restoredTop sz="94660"/>
  </p:normalViewPr>
  <p:slideViewPr>
    <p:cSldViewPr snapToGrid="0">
      <p:cViewPr varScale="1">
        <p:scale>
          <a:sx n="68" d="100"/>
          <a:sy n="68" d="100"/>
        </p:scale>
        <p:origin x="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g>
</file>

<file path=ppt/media/image17.jpg>
</file>

<file path=ppt/media/image18.jpeg>
</file>

<file path=ppt/media/image19.png>
</file>

<file path=ppt/media/image2.png>
</file>

<file path=ppt/media/image20.jpeg>
</file>

<file path=ppt/media/image21.jpe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5573-51A9-4E11-9B0C-5C350DDFE8A7}" type="datetimeFigureOut">
              <a:rPr lang="es-ES" smtClean="0"/>
              <a:t>05/04/2018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0D216-4C72-4082-BE27-BD3780FFB5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2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18083-581D-47E7-99BD-42D76CC65694}" type="datetime1">
              <a:rPr lang="es-ES" smtClean="0"/>
              <a:t>05/04/2018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0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043A4-BE49-43F8-BC96-7F4DA7008C1C}" type="datetime1">
              <a:rPr lang="es-ES" smtClean="0"/>
              <a:t>05/04/2018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77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76ABE-14C7-447A-B563-04811C516518}" type="datetime1">
              <a:rPr lang="es-ES" smtClean="0"/>
              <a:t>05/04/2018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34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4E04-5500-4E69-AB64-9DC17862DA56}" type="datetime1">
              <a:rPr lang="es-ES" smtClean="0"/>
              <a:t>05/04/2018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637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73930-D6CD-44B8-B3F0-77BD9C6A7652}" type="datetime1">
              <a:rPr lang="es-ES" smtClean="0"/>
              <a:t>05/04/2018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425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0329-662E-4A7A-9D6D-A345793245FF}" type="datetime1">
              <a:rPr lang="es-ES" smtClean="0"/>
              <a:t>05/04/2018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80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BBAE-B3E7-44A8-8C12-1D11FE205EB9}" type="datetime1">
              <a:rPr lang="es-ES" smtClean="0"/>
              <a:t>05/04/2018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3862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79FF-30F7-438E-ADA6-59FBD3465172}" type="datetime1">
              <a:rPr lang="es-ES" smtClean="0"/>
              <a:t>05/04/2018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6073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74FD2BE-A824-4A15-9BBE-C6557249AC0D}" type="datetime1">
              <a:rPr lang="es-ES" smtClean="0"/>
              <a:t>05/04/2018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62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4AA0-015E-43F7-8AD2-217DC380C72E}" type="datetime1">
              <a:rPr lang="es-ES" smtClean="0"/>
              <a:t>05/04/2018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33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8349-8C98-4424-8C66-CB2B9AC336E1}" type="datetime1">
              <a:rPr lang="es-ES" smtClean="0"/>
              <a:t>05/04/2018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81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2D74-8D4D-4073-92EC-892AB580ACFD}" type="datetime1">
              <a:rPr lang="es-ES" smtClean="0"/>
              <a:t>05/04/2018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82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256D-6C3F-4D76-9CBA-470AAD1D5A4A}" type="datetime1">
              <a:rPr lang="es-ES" smtClean="0"/>
              <a:t>05/04/2018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8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C7586-213C-49AB-8573-908CC44D03E1}" type="datetime1">
              <a:rPr lang="es-ES" smtClean="0"/>
              <a:t>05/04/2018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4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DE4B-AFAB-40E7-92A4-ECA7E0313CD1}" type="datetime1">
              <a:rPr lang="es-ES" smtClean="0"/>
              <a:t>05/04/2018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93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743E-2587-470A-B820-9565D95D9F0A}" type="datetime1">
              <a:rPr lang="es-ES" smtClean="0"/>
              <a:t>05/04/2018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7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CAA4B-9DB8-48C6-970E-7D987991BCBB}" type="datetime1">
              <a:rPr lang="es-ES" smtClean="0"/>
              <a:t>05/04/2018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712E-D522-47CD-B79E-1FCCA8CF8CC6}" type="datetime1">
              <a:rPr lang="es-ES" smtClean="0"/>
              <a:t>05/04/2018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159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" TargetMode="External"/><Relationship Id="rId2" Type="http://schemas.openxmlformats.org/officeDocument/2006/relationships/hyperlink" Target="https://github.com/Resaj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2X5Dtt-FKnU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o77vMN9USy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nrc.es/robots.jsp?id=122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746961"/>
            <a:ext cx="8144134" cy="1373070"/>
          </a:xfrm>
        </p:spPr>
        <p:txBody>
          <a:bodyPr/>
          <a:lstStyle/>
          <a:p>
            <a:pPr algn="ctr"/>
            <a:r>
              <a:rPr lang="es-ES" sz="4800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  <a:b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</a:br>
            <a:r>
              <a:rPr lang="es-ES" sz="2800" dirty="0">
                <a:solidFill>
                  <a:srgbClr val="FFFF00"/>
                </a:solidFill>
                <a:latin typeface="Robotaur Academy Italic" pitchFamily="2" charset="0"/>
              </a:rPr>
              <a:t>electrónica de un robot de carreras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Rubén Espino San José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52" y="1232151"/>
            <a:ext cx="2865120" cy="41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: Cámara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660517" cy="3599316"/>
          </a:xfrm>
        </p:spPr>
        <p:txBody>
          <a:bodyPr>
            <a:normAutofit/>
          </a:bodyPr>
          <a:lstStyle/>
          <a:p>
            <a:r>
              <a:rPr lang="es-ES" dirty="0"/>
              <a:t>Cámara TSL1401, con lectura de 1x128 píxeles y apertura de 120 grados</a:t>
            </a:r>
          </a:p>
          <a:p>
            <a:r>
              <a:rPr lang="es-ES" dirty="0"/>
              <a:t>Comportamiento variable en función de la luminosidad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10</a:t>
            </a:fld>
            <a:endParaRPr lang="es-ES"/>
          </a:p>
        </p:txBody>
      </p:sp>
      <p:pic>
        <p:nvPicPr>
          <p:cNvPr id="7" name="Imagen 6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6A14F8F7-1554-4E56-B04B-FE7EB92FF2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7" r="4088" b="54099"/>
          <a:stretch/>
        </p:blipFill>
        <p:spPr>
          <a:xfrm>
            <a:off x="6673917" y="2650004"/>
            <a:ext cx="4837762" cy="3147934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8F206C3F-02A6-401C-93F0-8C587F984BB7}"/>
              </a:ext>
            </a:extLst>
          </p:cNvPr>
          <p:cNvSpPr/>
          <p:nvPr/>
        </p:nvSpPr>
        <p:spPr>
          <a:xfrm>
            <a:off x="901329" y="4724045"/>
            <a:ext cx="1974574" cy="120594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FEC798D-FFFD-4E5C-9329-CE3A8A65916F}"/>
              </a:ext>
            </a:extLst>
          </p:cNvPr>
          <p:cNvSpPr txBox="1"/>
          <p:nvPr/>
        </p:nvSpPr>
        <p:spPr>
          <a:xfrm>
            <a:off x="901329" y="4877310"/>
            <a:ext cx="1974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Microcontrolador</a:t>
            </a:r>
          </a:p>
          <a:p>
            <a:pPr algn="ctr"/>
            <a:r>
              <a:rPr lang="es-ES" dirty="0">
                <a:solidFill>
                  <a:schemeClr val="bg1"/>
                </a:solidFill>
              </a:rPr>
              <a:t>ATMEGA 328</a:t>
            </a:r>
          </a:p>
          <a:p>
            <a:pPr algn="ctr"/>
            <a:r>
              <a:rPr lang="es-ES" dirty="0">
                <a:solidFill>
                  <a:schemeClr val="bg1"/>
                </a:solidFill>
              </a:rPr>
              <a:t>Arduino Nano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673E3C07-43B0-4C33-8AF8-F57AB810DD0F}"/>
              </a:ext>
            </a:extLst>
          </p:cNvPr>
          <p:cNvSpPr/>
          <p:nvPr/>
        </p:nvSpPr>
        <p:spPr>
          <a:xfrm>
            <a:off x="4258404" y="4977167"/>
            <a:ext cx="1669774" cy="63610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335BBA0-2C15-4FBA-BC12-23FBAF5F5CB5}"/>
              </a:ext>
            </a:extLst>
          </p:cNvPr>
          <p:cNvSpPr txBox="1"/>
          <p:nvPr/>
        </p:nvSpPr>
        <p:spPr>
          <a:xfrm>
            <a:off x="4465621" y="5110159"/>
            <a:ext cx="125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Cámara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6F126933-D49D-4DF9-AF13-1F2DD8DACA7A}"/>
              </a:ext>
            </a:extLst>
          </p:cNvPr>
          <p:cNvCxnSpPr>
            <a:cxnSpLocks/>
          </p:cNvCxnSpPr>
          <p:nvPr/>
        </p:nvCxnSpPr>
        <p:spPr>
          <a:xfrm flipH="1">
            <a:off x="2875903" y="5431570"/>
            <a:ext cx="1363587" cy="17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48D518F9-8C54-440A-933E-576920F4CDE2}"/>
              </a:ext>
            </a:extLst>
          </p:cNvPr>
          <p:cNvCxnSpPr>
            <a:cxnSpLocks/>
          </p:cNvCxnSpPr>
          <p:nvPr/>
        </p:nvCxnSpPr>
        <p:spPr>
          <a:xfrm>
            <a:off x="2875903" y="5116502"/>
            <a:ext cx="13646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07259A2-C8DC-41DD-90C2-260DAB0DE2FE}"/>
              </a:ext>
            </a:extLst>
          </p:cNvPr>
          <p:cNvSpPr txBox="1"/>
          <p:nvPr/>
        </p:nvSpPr>
        <p:spPr>
          <a:xfrm>
            <a:off x="3193381" y="479250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FF62D7A-81F8-4725-AB20-5C2DDB67195C}"/>
              </a:ext>
            </a:extLst>
          </p:cNvPr>
          <p:cNvSpPr txBox="1"/>
          <p:nvPr/>
        </p:nvSpPr>
        <p:spPr>
          <a:xfrm>
            <a:off x="3208982" y="5428606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</p:spTree>
    <p:extLst>
      <p:ext uri="{BB962C8B-B14F-4D97-AF65-F5344CB8AC3E}">
        <p14:creationId xmlns:p14="http://schemas.microsoft.com/office/powerpoint/2010/main" val="3191382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REFERENCIAS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3865175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Referencias de GitHub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2"/>
              </a:rPr>
              <a:t>Resaj</a:t>
            </a:r>
            <a:endParaRPr lang="es-ES" dirty="0"/>
          </a:p>
          <a:p>
            <a:pPr lvl="1"/>
            <a:r>
              <a:rPr lang="es-ES" dirty="0" err="1">
                <a:hlinkClick r:id="rId3"/>
              </a:rPr>
              <a:t>Cyclops</a:t>
            </a:r>
            <a:r>
              <a:rPr lang="es-ES" dirty="0">
                <a:hlinkClick r:id="rId3"/>
              </a:rPr>
              <a:t>-Project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448" y="2336873"/>
            <a:ext cx="2468435" cy="3536491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617835" y="2336873"/>
            <a:ext cx="4454896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r>
              <a:rPr lang="es-ES" dirty="0"/>
              <a:t>Facebook</a:t>
            </a:r>
          </a:p>
          <a:p>
            <a:pPr lvl="1"/>
            <a:r>
              <a:rPr lang="es-ES" dirty="0"/>
              <a:t>@</a:t>
            </a:r>
            <a:r>
              <a:rPr lang="es-ES" dirty="0" err="1"/>
              <a:t>pumaprideteam</a:t>
            </a:r>
            <a:endParaRPr lang="es-ES" dirty="0"/>
          </a:p>
          <a:p>
            <a:r>
              <a:rPr lang="es-ES" dirty="0"/>
              <a:t>Twitter</a:t>
            </a:r>
          </a:p>
          <a:p>
            <a:pPr lvl="1"/>
            <a:r>
              <a:rPr lang="es-ES" dirty="0"/>
              <a:t>Javier </a:t>
            </a:r>
            <a:r>
              <a:rPr lang="es-ES" dirty="0" err="1"/>
              <a:t>Baliñas</a:t>
            </a:r>
            <a:r>
              <a:rPr lang="es-ES" dirty="0"/>
              <a:t>: @</a:t>
            </a:r>
            <a:r>
              <a:rPr lang="es-ES" dirty="0" err="1"/>
              <a:t>supernudo</a:t>
            </a:r>
            <a:endParaRPr lang="es-ES" dirty="0"/>
          </a:p>
          <a:p>
            <a:pPr lvl="1"/>
            <a:r>
              <a:rPr lang="es-ES" dirty="0"/>
              <a:t>Rubén Espino: @</a:t>
            </a:r>
            <a:r>
              <a:rPr lang="es-ES" dirty="0" err="1"/>
              <a:t>RugidoDePuma</a:t>
            </a:r>
            <a:endParaRPr lang="es-ES" dirty="0"/>
          </a:p>
          <a:p>
            <a:pPr lvl="1"/>
            <a:r>
              <a:rPr lang="es-ES" dirty="0"/>
              <a:t>Javier Isabel: @</a:t>
            </a:r>
            <a:r>
              <a:rPr lang="es-ES" dirty="0" err="1"/>
              <a:t>JavierIH</a:t>
            </a:r>
            <a:endParaRPr lang="es-E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16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12</a:t>
            </a:fld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2330489" y="1298621"/>
            <a:ext cx="7531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FFFF00"/>
                </a:solidFill>
              </a:rPr>
              <a:t>GRACIAS POR VUESTRA ATENCIÓN </a:t>
            </a:r>
            <a:r>
              <a:rPr lang="es-ES" sz="3600" dirty="0">
                <a:solidFill>
                  <a:srgbClr val="FFFF00"/>
                </a:solidFill>
                <a:sym typeface="Wingdings" panose="05000000000000000000" pitchFamily="2" charset="2"/>
              </a:rPr>
              <a:t></a:t>
            </a:r>
            <a:endParaRPr lang="es-ES" sz="3600" dirty="0">
              <a:solidFill>
                <a:srgbClr val="FFFF00"/>
              </a:solidFill>
            </a:endParaRPr>
          </a:p>
        </p:txBody>
      </p:sp>
      <p:pic>
        <p:nvPicPr>
          <p:cNvPr id="3" name="Imagen 2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7518DC23-EF96-4B7D-8CD1-C250D3097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70" y="2255525"/>
            <a:ext cx="5482860" cy="411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7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871CBBBB-696A-4D7D-8027-D64C4CF36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251" y="2336873"/>
            <a:ext cx="5521738" cy="414130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4713314" cy="3599316"/>
          </a:xfrm>
        </p:spPr>
        <p:txBody>
          <a:bodyPr/>
          <a:lstStyle/>
          <a:p>
            <a:endParaRPr lang="es-ES" dirty="0"/>
          </a:p>
          <a:p>
            <a:r>
              <a:rPr lang="es-ES" dirty="0"/>
              <a:t>Robot </a:t>
            </a:r>
            <a:r>
              <a:rPr lang="es-ES" dirty="0" err="1"/>
              <a:t>siguelíneas</a:t>
            </a:r>
            <a:r>
              <a:rPr lang="es-ES" dirty="0"/>
              <a:t> para competiciones de </a:t>
            </a:r>
            <a:r>
              <a:rPr lang="es-ES" dirty="0">
                <a:hlinkClick r:id="rId3"/>
              </a:rPr>
              <a:t>velocistas</a:t>
            </a:r>
            <a:r>
              <a:rPr lang="es-ES" dirty="0"/>
              <a:t> y </a:t>
            </a:r>
            <a:r>
              <a:rPr lang="es-ES" dirty="0">
                <a:hlinkClick r:id="rId4"/>
              </a:rPr>
              <a:t>carreras</a:t>
            </a:r>
            <a:endParaRPr lang="es-ES" dirty="0"/>
          </a:p>
          <a:p>
            <a:r>
              <a:rPr lang="es-ES" dirty="0"/>
              <a:t>Primeras pruebas con cámara para el seguimiento de líneas</a:t>
            </a:r>
          </a:p>
          <a:p>
            <a:r>
              <a:rPr lang="es-ES" dirty="0"/>
              <a:t>Kit educativo para promocionar la LNRC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489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012F63-353E-40AF-923C-CE39F145D84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5624" y="2295631"/>
            <a:ext cx="1941742" cy="17507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3A1586-E807-4164-884F-4AEA70AAD0B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5624" y="4226650"/>
            <a:ext cx="1941742" cy="164476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n 11" descr="Imagen que contiene objeto&#10;&#10;Descripción generada con confianza muy alta">
            <a:extLst>
              <a:ext uri="{FF2B5EF4-FFF2-40B4-BE49-F238E27FC236}">
                <a16:creationId xmlns:a16="http://schemas.microsoft.com/office/drawing/2014/main" id="{63CEB1AB-0657-4298-9D95-EDABF33D9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659" y="2603259"/>
            <a:ext cx="1651673" cy="1135525"/>
          </a:xfrm>
          <a:prstGeom prst="rect">
            <a:avLst/>
          </a:prstGeom>
        </p:spPr>
      </p:pic>
      <p:pic>
        <p:nvPicPr>
          <p:cNvPr id="6" name="Imagen 5" descr="Imagen que contiene imágenes prediseñadas&#10;&#10;Descripción generada con confianza muy alta">
            <a:extLst>
              <a:ext uri="{FF2B5EF4-FFF2-40B4-BE49-F238E27FC236}">
                <a16:creationId xmlns:a16="http://schemas.microsoft.com/office/drawing/2014/main" id="{F874861C-9EE4-4519-A24C-A4A7A9899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659" y="4660888"/>
            <a:ext cx="1651673" cy="77628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927CBB4-8AA7-41AB-A503-1CEED6625D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8848" y="2295631"/>
            <a:ext cx="1941742" cy="17507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DEAC9D8-1A81-4D07-996D-F0454A1AD24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8848" y="4226650"/>
            <a:ext cx="1941742" cy="164476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3AEE04A-8193-4A10-8A07-208FD6524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883" y="2761162"/>
            <a:ext cx="1651673" cy="81971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E288315-5ACE-4750-8C18-1777C6E7F25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0" t="24607" r="6262" b="23020"/>
          <a:stretch/>
        </p:blipFill>
        <p:spPr>
          <a:xfrm>
            <a:off x="6543883" y="4840875"/>
            <a:ext cx="1651673" cy="41631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Características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215653" cy="4116936"/>
          </a:xfrm>
        </p:spPr>
        <p:txBody>
          <a:bodyPr>
            <a:normAutofit lnSpcReduction="10000"/>
          </a:bodyPr>
          <a:lstStyle/>
          <a:p>
            <a:r>
              <a:rPr lang="es-ES" sz="1900" i="1" dirty="0"/>
              <a:t>Open </a:t>
            </a:r>
            <a:r>
              <a:rPr lang="es-ES" sz="1900" i="1" dirty="0" err="1"/>
              <a:t>Source</a:t>
            </a:r>
            <a:r>
              <a:rPr lang="es-ES" sz="1900" i="1" dirty="0"/>
              <a:t> Hardware</a:t>
            </a:r>
          </a:p>
          <a:p>
            <a:pPr lvl="1"/>
            <a:r>
              <a:rPr lang="es-ES" sz="1700" dirty="0"/>
              <a:t>Arduino</a:t>
            </a:r>
          </a:p>
          <a:p>
            <a:pPr lvl="1"/>
            <a:r>
              <a:rPr lang="es-ES" sz="1700" dirty="0" err="1"/>
              <a:t>Kicad</a:t>
            </a:r>
            <a:endParaRPr lang="es-ES" sz="1700" dirty="0"/>
          </a:p>
          <a:p>
            <a:pPr lvl="1"/>
            <a:r>
              <a:rPr lang="es-ES" sz="1700" dirty="0" err="1"/>
              <a:t>FreeCAD</a:t>
            </a:r>
            <a:endParaRPr lang="es-ES" sz="1700" dirty="0"/>
          </a:p>
          <a:p>
            <a:r>
              <a:rPr lang="es-ES" sz="1900" dirty="0"/>
              <a:t>Basado en </a:t>
            </a:r>
            <a:r>
              <a:rPr lang="es-ES" sz="1900" dirty="0">
                <a:hlinkClick r:id="rId6"/>
              </a:rPr>
              <a:t>Pumatrón</a:t>
            </a:r>
            <a:r>
              <a:rPr lang="es-ES" sz="1900" dirty="0"/>
              <a:t>, tanto en hardware como en firmware</a:t>
            </a:r>
          </a:p>
          <a:p>
            <a:pPr lvl="1"/>
            <a:r>
              <a:rPr lang="es-ES" sz="1700" dirty="0"/>
              <a:t>Simplificación del hardware</a:t>
            </a:r>
          </a:p>
          <a:p>
            <a:pPr lvl="1"/>
            <a:r>
              <a:rPr lang="es-ES" sz="1700" dirty="0"/>
              <a:t>Algoritmo PID y máquina de estados similares</a:t>
            </a:r>
          </a:p>
          <a:p>
            <a:r>
              <a:rPr lang="es-ES" sz="1900" dirty="0"/>
              <a:t>Sencillez y robustez</a:t>
            </a:r>
          </a:p>
          <a:p>
            <a:r>
              <a:rPr lang="es-ES" sz="1900" dirty="0"/>
              <a:t>Base de partida para iniciarse en las competiciones</a:t>
            </a:r>
          </a:p>
          <a:p>
            <a:r>
              <a:rPr lang="es-ES" sz="1900" dirty="0"/>
              <a:t>Precio asequible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895982-29E9-417D-9AEB-C87FCF96C96D}" type="slidenum">
              <a:rPr lang="es-ES" smtClean="0"/>
              <a:pPr>
                <a:spcAft>
                  <a:spcPts val="600"/>
                </a:spcAft>
              </a:pPr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9820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Composición del kit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2"/>
            <a:ext cx="5693974" cy="4028556"/>
          </a:xfrm>
        </p:spPr>
        <p:txBody>
          <a:bodyPr>
            <a:normAutofit/>
          </a:bodyPr>
          <a:lstStyle/>
          <a:p>
            <a:r>
              <a:rPr lang="es-ES" dirty="0"/>
              <a:t>Partes del kit:</a:t>
            </a:r>
          </a:p>
          <a:p>
            <a:pPr lvl="1"/>
            <a:r>
              <a:rPr lang="es-ES" dirty="0">
                <a:solidFill>
                  <a:schemeClr val="accent5"/>
                </a:solidFill>
              </a:rPr>
              <a:t>Kit básico de velocista</a:t>
            </a:r>
          </a:p>
          <a:p>
            <a:pPr lvl="1"/>
            <a:r>
              <a:rPr lang="es-ES" dirty="0"/>
              <a:t>Extra de </a:t>
            </a:r>
            <a:r>
              <a:rPr lang="es-ES" dirty="0">
                <a:solidFill>
                  <a:schemeClr val="accent5"/>
                </a:solidFill>
              </a:rPr>
              <a:t>sensores de distancia</a:t>
            </a:r>
            <a:r>
              <a:rPr lang="es-ES" dirty="0"/>
              <a:t> para carreras</a:t>
            </a:r>
          </a:p>
          <a:p>
            <a:pPr lvl="1"/>
            <a:r>
              <a:rPr lang="es-ES" dirty="0"/>
              <a:t>Extra de </a:t>
            </a:r>
            <a:r>
              <a:rPr lang="es-ES" dirty="0">
                <a:solidFill>
                  <a:schemeClr val="accent5"/>
                </a:solidFill>
              </a:rPr>
              <a:t>bluetooth</a:t>
            </a:r>
            <a:r>
              <a:rPr lang="es-ES" dirty="0"/>
              <a:t> para comunicación inalámbrica</a:t>
            </a:r>
          </a:p>
          <a:p>
            <a:pPr lvl="1"/>
            <a:r>
              <a:rPr lang="es-ES" dirty="0"/>
              <a:t>Extra de </a:t>
            </a:r>
            <a:r>
              <a:rPr lang="es-ES" dirty="0">
                <a:solidFill>
                  <a:schemeClr val="accent5"/>
                </a:solidFill>
              </a:rPr>
              <a:t>cámara</a:t>
            </a:r>
            <a:r>
              <a:rPr lang="es-ES" dirty="0"/>
              <a:t> para seguimiento de línea experimental a distancia</a:t>
            </a:r>
          </a:p>
          <a:p>
            <a:r>
              <a:rPr lang="es-ES" dirty="0"/>
              <a:t>Adaptabilidad del kit:</a:t>
            </a:r>
          </a:p>
          <a:p>
            <a:pPr lvl="1"/>
            <a:r>
              <a:rPr lang="es-ES" dirty="0"/>
              <a:t>Morro intercambiable para adaptar el robot a diferentes pruebas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4</a:t>
            </a:fld>
            <a:endParaRPr lang="es-ES"/>
          </a:p>
        </p:txBody>
      </p:sp>
      <p:pic>
        <p:nvPicPr>
          <p:cNvPr id="6" name="Imagen 5" descr="Imagen que contiene interior&#10;&#10;Descripción generada con confianza muy alta">
            <a:extLst>
              <a:ext uri="{FF2B5EF4-FFF2-40B4-BE49-F238E27FC236}">
                <a16:creationId xmlns:a16="http://schemas.microsoft.com/office/drawing/2014/main" id="{F3627ED5-74CC-4672-97C6-467FB213AA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8" t="7238" r="5941" b="4301"/>
          <a:stretch/>
        </p:blipFill>
        <p:spPr>
          <a:xfrm>
            <a:off x="6654214" y="2669158"/>
            <a:ext cx="4857464" cy="356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84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400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sz="3400" dirty="0">
                <a:solidFill>
                  <a:srgbClr val="FFFF00"/>
                </a:solidFill>
                <a:latin typeface="Robotaur Academy Italic" pitchFamily="2" charset="0"/>
              </a:rPr>
              <a:t>: diagrama de bloques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072242" cy="3599316"/>
          </a:xfrm>
        </p:spPr>
        <p:txBody>
          <a:bodyPr/>
          <a:lstStyle/>
          <a:p>
            <a:r>
              <a:rPr lang="es-ES" dirty="0"/>
              <a:t>Una Arduino para gobernarlos a todos…</a:t>
            </a:r>
          </a:p>
          <a:p>
            <a:pPr lvl="1"/>
            <a:r>
              <a:rPr lang="es-ES" dirty="0"/>
              <a:t>Necesidad de habilitar más pines con expansor I2C y multiplexor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5</a:t>
            </a:fld>
            <a:endParaRPr lang="es-ES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5184C817-432C-42BB-978D-C59313EA5BE3}"/>
              </a:ext>
            </a:extLst>
          </p:cNvPr>
          <p:cNvSpPr/>
          <p:nvPr/>
        </p:nvSpPr>
        <p:spPr>
          <a:xfrm>
            <a:off x="4908110" y="3896610"/>
            <a:ext cx="1974574" cy="120594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3084E54E-9866-40FD-9DB1-44527744E470}"/>
              </a:ext>
            </a:extLst>
          </p:cNvPr>
          <p:cNvSpPr/>
          <p:nvPr/>
        </p:nvSpPr>
        <p:spPr>
          <a:xfrm>
            <a:off x="10012857" y="3783357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64358D9-F421-4549-AC20-A5DF1EBFE8D6}"/>
              </a:ext>
            </a:extLst>
          </p:cNvPr>
          <p:cNvSpPr/>
          <p:nvPr/>
        </p:nvSpPr>
        <p:spPr>
          <a:xfrm>
            <a:off x="10034555" y="4644356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C878BC60-A5E6-4C13-B441-E5E627353939}"/>
              </a:ext>
            </a:extLst>
          </p:cNvPr>
          <p:cNvSpPr/>
          <p:nvPr/>
        </p:nvSpPr>
        <p:spPr>
          <a:xfrm>
            <a:off x="427477" y="4180928"/>
            <a:ext cx="1546283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576FB7-B4B7-4120-B5B6-A8820F613343}"/>
              </a:ext>
            </a:extLst>
          </p:cNvPr>
          <p:cNvSpPr txBox="1"/>
          <p:nvPr/>
        </p:nvSpPr>
        <p:spPr>
          <a:xfrm>
            <a:off x="4908110" y="4049875"/>
            <a:ext cx="1974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Microcontrolador</a:t>
            </a:r>
          </a:p>
          <a:p>
            <a:pPr algn="ctr"/>
            <a:r>
              <a:rPr lang="es-ES" dirty="0">
                <a:solidFill>
                  <a:schemeClr val="bg1"/>
                </a:solidFill>
              </a:rPr>
              <a:t>ATMEGA 328</a:t>
            </a:r>
          </a:p>
          <a:p>
            <a:pPr algn="ctr"/>
            <a:r>
              <a:rPr lang="es-ES" dirty="0">
                <a:solidFill>
                  <a:schemeClr val="bg1"/>
                </a:solidFill>
              </a:rPr>
              <a:t>Arduino Nano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BD8FFDF3-0E17-47AC-9A3E-C8FA6DBD7535}"/>
              </a:ext>
            </a:extLst>
          </p:cNvPr>
          <p:cNvSpPr/>
          <p:nvPr/>
        </p:nvSpPr>
        <p:spPr>
          <a:xfrm>
            <a:off x="2555850" y="3896610"/>
            <a:ext cx="1669774" cy="120594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8AB64441-1EEE-49A3-9A88-7C125CCA50FD}"/>
              </a:ext>
            </a:extLst>
          </p:cNvPr>
          <p:cNvSpPr/>
          <p:nvPr/>
        </p:nvSpPr>
        <p:spPr>
          <a:xfrm>
            <a:off x="7565170" y="3896138"/>
            <a:ext cx="1669774" cy="120594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1A7A7C2-C838-44A7-9DA1-94D44CA489A8}"/>
              </a:ext>
            </a:extLst>
          </p:cNvPr>
          <p:cNvSpPr txBox="1"/>
          <p:nvPr/>
        </p:nvSpPr>
        <p:spPr>
          <a:xfrm>
            <a:off x="2721771" y="4314918"/>
            <a:ext cx="1336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Multiplexor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17C0019-515E-46DA-992F-6B325D0C8829}"/>
              </a:ext>
            </a:extLst>
          </p:cNvPr>
          <p:cNvSpPr txBox="1"/>
          <p:nvPr/>
        </p:nvSpPr>
        <p:spPr>
          <a:xfrm>
            <a:off x="7642759" y="4321269"/>
            <a:ext cx="1531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Expansor I2C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7D8495-2782-49AE-A8C0-02E2CE209687}"/>
              </a:ext>
            </a:extLst>
          </p:cNvPr>
          <p:cNvSpPr txBox="1"/>
          <p:nvPr/>
        </p:nvSpPr>
        <p:spPr>
          <a:xfrm>
            <a:off x="604648" y="4163035"/>
            <a:ext cx="1195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Sensores de línea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4F5C2FFF-1C72-4678-9733-AB7A36A94FFB}"/>
              </a:ext>
            </a:extLst>
          </p:cNvPr>
          <p:cNvSpPr txBox="1"/>
          <p:nvPr/>
        </p:nvSpPr>
        <p:spPr>
          <a:xfrm>
            <a:off x="10224309" y="3896610"/>
            <a:ext cx="1290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Pulsadores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64252D1-CAC1-402C-B50D-455F7FBB9185}"/>
              </a:ext>
            </a:extLst>
          </p:cNvPr>
          <p:cNvSpPr txBox="1"/>
          <p:nvPr/>
        </p:nvSpPr>
        <p:spPr>
          <a:xfrm>
            <a:off x="10332319" y="4737503"/>
            <a:ext cx="1074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Leds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08F353A9-3F49-433A-894A-9C8B72E0C1EA}"/>
              </a:ext>
            </a:extLst>
          </p:cNvPr>
          <p:cNvSpPr/>
          <p:nvPr/>
        </p:nvSpPr>
        <p:spPr>
          <a:xfrm>
            <a:off x="8214530" y="5792093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0D6F9C44-A44A-40BB-9846-BC33E280E97E}"/>
              </a:ext>
            </a:extLst>
          </p:cNvPr>
          <p:cNvSpPr txBox="1"/>
          <p:nvPr/>
        </p:nvSpPr>
        <p:spPr>
          <a:xfrm>
            <a:off x="8421747" y="5792565"/>
            <a:ext cx="1255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Driver motores</a:t>
            </a:r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D693EFB7-F498-469B-B12B-22AF4BAD6DFC}"/>
              </a:ext>
            </a:extLst>
          </p:cNvPr>
          <p:cNvSpPr/>
          <p:nvPr/>
        </p:nvSpPr>
        <p:spPr>
          <a:xfrm>
            <a:off x="6098779" y="5781395"/>
            <a:ext cx="1669774" cy="63610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98B7E7D5-DC81-44BE-BDD1-F7E76C3A1BE1}"/>
              </a:ext>
            </a:extLst>
          </p:cNvPr>
          <p:cNvSpPr txBox="1"/>
          <p:nvPr/>
        </p:nvSpPr>
        <p:spPr>
          <a:xfrm>
            <a:off x="6202387" y="5781867"/>
            <a:ext cx="1462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Sensores de distancia</a:t>
            </a:r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70A6C9B5-974A-4174-B60A-F7B2D829F5C7}"/>
              </a:ext>
            </a:extLst>
          </p:cNvPr>
          <p:cNvSpPr/>
          <p:nvPr/>
        </p:nvSpPr>
        <p:spPr>
          <a:xfrm>
            <a:off x="3983027" y="5781395"/>
            <a:ext cx="1669774" cy="63610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85A487E-6767-43D7-9FFE-F0D4D836188D}"/>
              </a:ext>
            </a:extLst>
          </p:cNvPr>
          <p:cNvSpPr txBox="1"/>
          <p:nvPr/>
        </p:nvSpPr>
        <p:spPr>
          <a:xfrm>
            <a:off x="4206015" y="5906275"/>
            <a:ext cx="125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Bluetooth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98C44FD0-8386-43D0-9981-353EF2F3570A}"/>
              </a:ext>
            </a:extLst>
          </p:cNvPr>
          <p:cNvSpPr/>
          <p:nvPr/>
        </p:nvSpPr>
        <p:spPr>
          <a:xfrm>
            <a:off x="1883047" y="5781395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0B7CFE61-A184-4C2A-B8DC-CD2B111BB475}"/>
              </a:ext>
            </a:extLst>
          </p:cNvPr>
          <p:cNvSpPr txBox="1"/>
          <p:nvPr/>
        </p:nvSpPr>
        <p:spPr>
          <a:xfrm>
            <a:off x="2090264" y="5781867"/>
            <a:ext cx="1255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Lectura de batería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7E266C2D-6B3A-4491-8B4D-42B876194598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1973760" y="4498981"/>
            <a:ext cx="582090" cy="6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2EC9F9FE-9F8F-4AE0-89B0-93306A8DE2FC}"/>
              </a:ext>
            </a:extLst>
          </p:cNvPr>
          <p:cNvCxnSpPr>
            <a:cxnSpLocks/>
            <a:stCxn id="14" idx="3"/>
            <a:endCxn id="16" idx="1"/>
          </p:cNvCxnSpPr>
          <p:nvPr/>
        </p:nvCxnSpPr>
        <p:spPr>
          <a:xfrm flipV="1">
            <a:off x="6882684" y="4499112"/>
            <a:ext cx="682486" cy="1242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80490ADB-C459-44BD-A081-682BC5B6C3FD}"/>
              </a:ext>
            </a:extLst>
          </p:cNvPr>
          <p:cNvCxnSpPr>
            <a:cxnSpLocks/>
          </p:cNvCxnSpPr>
          <p:nvPr/>
        </p:nvCxnSpPr>
        <p:spPr>
          <a:xfrm flipH="1">
            <a:off x="4224690" y="4265942"/>
            <a:ext cx="6834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DA1222E0-210B-4F32-B9CA-7ACE7B280E92}"/>
              </a:ext>
            </a:extLst>
          </p:cNvPr>
          <p:cNvCxnSpPr>
            <a:cxnSpLocks/>
          </p:cNvCxnSpPr>
          <p:nvPr/>
        </p:nvCxnSpPr>
        <p:spPr>
          <a:xfrm flipV="1">
            <a:off x="4224690" y="4733225"/>
            <a:ext cx="683420" cy="4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uadroTexto 49">
            <a:extLst>
              <a:ext uri="{FF2B5EF4-FFF2-40B4-BE49-F238E27FC236}">
                <a16:creationId xmlns:a16="http://schemas.microsoft.com/office/drawing/2014/main" id="{21A9BA0F-8920-4CD6-B9D8-5126018CFFE4}"/>
              </a:ext>
            </a:extLst>
          </p:cNvPr>
          <p:cNvSpPr txBox="1"/>
          <p:nvPr/>
        </p:nvSpPr>
        <p:spPr>
          <a:xfrm>
            <a:off x="4320208" y="3922642"/>
            <a:ext cx="548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E4A74C32-D836-4B22-BB02-4B1CB0E41286}"/>
              </a:ext>
            </a:extLst>
          </p:cNvPr>
          <p:cNvSpPr txBox="1"/>
          <p:nvPr/>
        </p:nvSpPr>
        <p:spPr>
          <a:xfrm>
            <a:off x="4249669" y="4393100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782B9DB9-9F60-44DF-BD57-9C97961C042C}"/>
              </a:ext>
            </a:extLst>
          </p:cNvPr>
          <p:cNvSpPr txBox="1"/>
          <p:nvPr/>
        </p:nvSpPr>
        <p:spPr>
          <a:xfrm>
            <a:off x="6933665" y="413653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I2C</a:t>
            </a:r>
          </a:p>
        </p:txBody>
      </p:sp>
      <p:cxnSp>
        <p:nvCxnSpPr>
          <p:cNvPr id="54" name="Conector: angular 53">
            <a:extLst>
              <a:ext uri="{FF2B5EF4-FFF2-40B4-BE49-F238E27FC236}">
                <a16:creationId xmlns:a16="http://schemas.microsoft.com/office/drawing/2014/main" id="{9303917D-1349-4241-92F4-42AEF4EE906A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9234944" y="4690601"/>
            <a:ext cx="799611" cy="27180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: angular 61">
            <a:extLst>
              <a:ext uri="{FF2B5EF4-FFF2-40B4-BE49-F238E27FC236}">
                <a16:creationId xmlns:a16="http://schemas.microsoft.com/office/drawing/2014/main" id="{3FB25000-4D2E-4EB0-B489-7B5FB80680AD}"/>
              </a:ext>
            </a:extLst>
          </p:cNvPr>
          <p:cNvCxnSpPr>
            <a:cxnSpLocks/>
            <a:stCxn id="10" idx="1"/>
          </p:cNvCxnSpPr>
          <p:nvPr/>
        </p:nvCxnSpPr>
        <p:spPr>
          <a:xfrm rot="10800000" flipV="1">
            <a:off x="9212791" y="4101409"/>
            <a:ext cx="800067" cy="2711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AD7A128D-A812-462B-A74C-90135A83A6E0}"/>
              </a:ext>
            </a:extLst>
          </p:cNvPr>
          <p:cNvCxnSpPr>
            <a:cxnSpLocks/>
            <a:stCxn id="29" idx="0"/>
          </p:cNvCxnSpPr>
          <p:nvPr/>
        </p:nvCxnSpPr>
        <p:spPr>
          <a:xfrm flipV="1">
            <a:off x="2717934" y="5061612"/>
            <a:ext cx="2262554" cy="720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CuadroTexto 88">
            <a:extLst>
              <a:ext uri="{FF2B5EF4-FFF2-40B4-BE49-F238E27FC236}">
                <a16:creationId xmlns:a16="http://schemas.microsoft.com/office/drawing/2014/main" id="{3A2345B5-07F2-4EE3-8D7D-67A65A8DC23E}"/>
              </a:ext>
            </a:extLst>
          </p:cNvPr>
          <p:cNvSpPr txBox="1"/>
          <p:nvPr/>
        </p:nvSpPr>
        <p:spPr>
          <a:xfrm rot="20503942">
            <a:off x="3016090" y="5263242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cxnSp>
        <p:nvCxnSpPr>
          <p:cNvPr id="91" name="Conector recto de flecha 90">
            <a:extLst>
              <a:ext uri="{FF2B5EF4-FFF2-40B4-BE49-F238E27FC236}">
                <a16:creationId xmlns:a16="http://schemas.microsoft.com/office/drawing/2014/main" id="{6268CAE4-70A9-4061-9373-2DF7671F3C31}"/>
              </a:ext>
            </a:extLst>
          </p:cNvPr>
          <p:cNvCxnSpPr>
            <a:cxnSpLocks/>
            <a:endCxn id="26" idx="0"/>
          </p:cNvCxnSpPr>
          <p:nvPr/>
        </p:nvCxnSpPr>
        <p:spPr>
          <a:xfrm flipH="1">
            <a:off x="4817914" y="5118185"/>
            <a:ext cx="800127" cy="6632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uadroTexto 93">
            <a:extLst>
              <a:ext uri="{FF2B5EF4-FFF2-40B4-BE49-F238E27FC236}">
                <a16:creationId xmlns:a16="http://schemas.microsoft.com/office/drawing/2014/main" id="{FCA17D5A-F21E-454B-9677-C987BB0B09C7}"/>
              </a:ext>
            </a:extLst>
          </p:cNvPr>
          <p:cNvSpPr txBox="1"/>
          <p:nvPr/>
        </p:nvSpPr>
        <p:spPr>
          <a:xfrm rot="19224902">
            <a:off x="5039572" y="5304978"/>
            <a:ext cx="78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UART</a:t>
            </a:r>
          </a:p>
        </p:txBody>
      </p:sp>
      <p:cxnSp>
        <p:nvCxnSpPr>
          <p:cNvPr id="96" name="Conector recto de flecha 95">
            <a:extLst>
              <a:ext uri="{FF2B5EF4-FFF2-40B4-BE49-F238E27FC236}">
                <a16:creationId xmlns:a16="http://schemas.microsoft.com/office/drawing/2014/main" id="{9259C5BE-86D6-41E9-8BCC-340C940DC61F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6121961" y="5134284"/>
            <a:ext cx="811705" cy="647583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BC115F91-7047-4ECC-9F1E-63589C21F92D}"/>
              </a:ext>
            </a:extLst>
          </p:cNvPr>
          <p:cNvSpPr txBox="1"/>
          <p:nvPr/>
        </p:nvSpPr>
        <p:spPr>
          <a:xfrm rot="2314129">
            <a:off x="6009887" y="528962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C1B50737-D2A3-41B5-BEFF-7F7C3F263106}"/>
              </a:ext>
            </a:extLst>
          </p:cNvPr>
          <p:cNvSpPr txBox="1"/>
          <p:nvPr/>
        </p:nvSpPr>
        <p:spPr>
          <a:xfrm>
            <a:off x="9317551" y="371682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A076C198-3A49-4FC4-BB88-0D7DA3432E4A}"/>
              </a:ext>
            </a:extLst>
          </p:cNvPr>
          <p:cNvSpPr txBox="1"/>
          <p:nvPr/>
        </p:nvSpPr>
        <p:spPr>
          <a:xfrm>
            <a:off x="9297552" y="4951986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DB781D0E-618B-4CCC-A416-55394B1FA1BE}"/>
              </a:ext>
            </a:extLst>
          </p:cNvPr>
          <p:cNvSpPr txBox="1"/>
          <p:nvPr/>
        </p:nvSpPr>
        <p:spPr>
          <a:xfrm>
            <a:off x="1957183" y="412367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AN</a:t>
            </a:r>
          </a:p>
        </p:txBody>
      </p:sp>
      <p:cxnSp>
        <p:nvCxnSpPr>
          <p:cNvPr id="108" name="Conector recto de flecha 107">
            <a:extLst>
              <a:ext uri="{FF2B5EF4-FFF2-40B4-BE49-F238E27FC236}">
                <a16:creationId xmlns:a16="http://schemas.microsoft.com/office/drawing/2014/main" id="{35DCC8CF-160F-4FD8-92E4-4C5A593A09E5}"/>
              </a:ext>
            </a:extLst>
          </p:cNvPr>
          <p:cNvCxnSpPr>
            <a:cxnSpLocks/>
          </p:cNvCxnSpPr>
          <p:nvPr/>
        </p:nvCxnSpPr>
        <p:spPr>
          <a:xfrm>
            <a:off x="6755740" y="5070209"/>
            <a:ext cx="1490530" cy="743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CuadroTexto 114">
            <a:extLst>
              <a:ext uri="{FF2B5EF4-FFF2-40B4-BE49-F238E27FC236}">
                <a16:creationId xmlns:a16="http://schemas.microsoft.com/office/drawing/2014/main" id="{C416C900-A54C-4C9F-A018-55EA55FF7E15}"/>
              </a:ext>
            </a:extLst>
          </p:cNvPr>
          <p:cNvSpPr txBox="1"/>
          <p:nvPr/>
        </p:nvSpPr>
        <p:spPr>
          <a:xfrm rot="1587132">
            <a:off x="7149555" y="5095795"/>
            <a:ext cx="716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PWM</a:t>
            </a:r>
          </a:p>
        </p:txBody>
      </p:sp>
      <p:cxnSp>
        <p:nvCxnSpPr>
          <p:cNvPr id="117" name="Conector recto de flecha 116">
            <a:extLst>
              <a:ext uri="{FF2B5EF4-FFF2-40B4-BE49-F238E27FC236}">
                <a16:creationId xmlns:a16="http://schemas.microsoft.com/office/drawing/2014/main" id="{373D9F61-C0B5-4DB4-9D83-C01FAC2DA2A8}"/>
              </a:ext>
            </a:extLst>
          </p:cNvPr>
          <p:cNvCxnSpPr>
            <a:cxnSpLocks/>
            <a:stCxn id="16" idx="2"/>
            <a:endCxn id="23" idx="0"/>
          </p:cNvCxnSpPr>
          <p:nvPr/>
        </p:nvCxnSpPr>
        <p:spPr>
          <a:xfrm>
            <a:off x="8400057" y="5102086"/>
            <a:ext cx="649360" cy="690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uadroTexto 119">
            <a:extLst>
              <a:ext uri="{FF2B5EF4-FFF2-40B4-BE49-F238E27FC236}">
                <a16:creationId xmlns:a16="http://schemas.microsoft.com/office/drawing/2014/main" id="{A1EEE367-0C28-4664-BD18-2EA7D8411CB2}"/>
              </a:ext>
            </a:extLst>
          </p:cNvPr>
          <p:cNvSpPr txBox="1"/>
          <p:nvPr/>
        </p:nvSpPr>
        <p:spPr>
          <a:xfrm rot="2816288">
            <a:off x="8607551" y="5235728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24" name="Rectángulo: esquinas redondeadas 123">
            <a:extLst>
              <a:ext uri="{FF2B5EF4-FFF2-40B4-BE49-F238E27FC236}">
                <a16:creationId xmlns:a16="http://schemas.microsoft.com/office/drawing/2014/main" id="{52AD7ED6-3789-4371-A218-D1561052FCCB}"/>
              </a:ext>
            </a:extLst>
          </p:cNvPr>
          <p:cNvSpPr/>
          <p:nvPr/>
        </p:nvSpPr>
        <p:spPr>
          <a:xfrm>
            <a:off x="5840989" y="2301197"/>
            <a:ext cx="1669774" cy="63610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5" name="CuadroTexto 124">
            <a:extLst>
              <a:ext uri="{FF2B5EF4-FFF2-40B4-BE49-F238E27FC236}">
                <a16:creationId xmlns:a16="http://schemas.microsoft.com/office/drawing/2014/main" id="{F26BC430-CFE0-457F-8EFE-77CA7C5876DD}"/>
              </a:ext>
            </a:extLst>
          </p:cNvPr>
          <p:cNvSpPr txBox="1"/>
          <p:nvPr/>
        </p:nvSpPr>
        <p:spPr>
          <a:xfrm>
            <a:off x="6048206" y="2434189"/>
            <a:ext cx="125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Cámara</a:t>
            </a:r>
          </a:p>
        </p:txBody>
      </p:sp>
      <p:cxnSp>
        <p:nvCxnSpPr>
          <p:cNvPr id="127" name="Conector recto de flecha 126">
            <a:extLst>
              <a:ext uri="{FF2B5EF4-FFF2-40B4-BE49-F238E27FC236}">
                <a16:creationId xmlns:a16="http://schemas.microsoft.com/office/drawing/2014/main" id="{EC9D2000-9073-4C17-896D-3ACC4267DECE}"/>
              </a:ext>
            </a:extLst>
          </p:cNvPr>
          <p:cNvCxnSpPr>
            <a:cxnSpLocks/>
          </p:cNvCxnSpPr>
          <p:nvPr/>
        </p:nvCxnSpPr>
        <p:spPr>
          <a:xfrm flipH="1">
            <a:off x="5358723" y="2960951"/>
            <a:ext cx="1038268" cy="907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ector recto de flecha 128">
            <a:extLst>
              <a:ext uri="{FF2B5EF4-FFF2-40B4-BE49-F238E27FC236}">
                <a16:creationId xmlns:a16="http://schemas.microsoft.com/office/drawing/2014/main" id="{FE96710F-C46C-4500-8D49-6621E1C4538A}"/>
              </a:ext>
            </a:extLst>
          </p:cNvPr>
          <p:cNvCxnSpPr>
            <a:cxnSpLocks/>
          </p:cNvCxnSpPr>
          <p:nvPr/>
        </p:nvCxnSpPr>
        <p:spPr>
          <a:xfrm flipV="1">
            <a:off x="5752563" y="2947648"/>
            <a:ext cx="1112702" cy="948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CuadroTexto 129">
            <a:extLst>
              <a:ext uri="{FF2B5EF4-FFF2-40B4-BE49-F238E27FC236}">
                <a16:creationId xmlns:a16="http://schemas.microsoft.com/office/drawing/2014/main" id="{B04E5A95-A3CB-43BA-9AB8-C62036450995}"/>
              </a:ext>
            </a:extLst>
          </p:cNvPr>
          <p:cNvSpPr txBox="1"/>
          <p:nvPr/>
        </p:nvSpPr>
        <p:spPr>
          <a:xfrm rot="19213651">
            <a:off x="6240816" y="3258285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31" name="CuadroTexto 130">
            <a:extLst>
              <a:ext uri="{FF2B5EF4-FFF2-40B4-BE49-F238E27FC236}">
                <a16:creationId xmlns:a16="http://schemas.microsoft.com/office/drawing/2014/main" id="{C0D0DC5D-5825-4C8E-9249-AA17D21E2F83}"/>
              </a:ext>
            </a:extLst>
          </p:cNvPr>
          <p:cNvSpPr txBox="1"/>
          <p:nvPr/>
        </p:nvSpPr>
        <p:spPr>
          <a:xfrm rot="19206867">
            <a:off x="5394160" y="3149235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sp>
        <p:nvSpPr>
          <p:cNvPr id="132" name="Rectángulo: esquinas redondeadas 131">
            <a:extLst>
              <a:ext uri="{FF2B5EF4-FFF2-40B4-BE49-F238E27FC236}">
                <a16:creationId xmlns:a16="http://schemas.microsoft.com/office/drawing/2014/main" id="{A1106DF7-5EC7-437C-9CB7-EF3DAEA9B699}"/>
              </a:ext>
            </a:extLst>
          </p:cNvPr>
          <p:cNvSpPr/>
          <p:nvPr/>
        </p:nvSpPr>
        <p:spPr>
          <a:xfrm>
            <a:off x="10287264" y="5796229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3" name="CuadroTexto 132">
            <a:extLst>
              <a:ext uri="{FF2B5EF4-FFF2-40B4-BE49-F238E27FC236}">
                <a16:creationId xmlns:a16="http://schemas.microsoft.com/office/drawing/2014/main" id="{6EB07B54-AADE-487F-AFAF-36EAAB0B7778}"/>
              </a:ext>
            </a:extLst>
          </p:cNvPr>
          <p:cNvSpPr txBox="1"/>
          <p:nvPr/>
        </p:nvSpPr>
        <p:spPr>
          <a:xfrm>
            <a:off x="10494481" y="5882626"/>
            <a:ext cx="125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Motores</a:t>
            </a:r>
          </a:p>
        </p:txBody>
      </p:sp>
      <p:cxnSp>
        <p:nvCxnSpPr>
          <p:cNvPr id="135" name="Conector recto de flecha 134">
            <a:extLst>
              <a:ext uri="{FF2B5EF4-FFF2-40B4-BE49-F238E27FC236}">
                <a16:creationId xmlns:a16="http://schemas.microsoft.com/office/drawing/2014/main" id="{A7AD3C84-9A74-4D73-8DF7-5518182B9DAC}"/>
              </a:ext>
            </a:extLst>
          </p:cNvPr>
          <p:cNvCxnSpPr>
            <a:stCxn id="22" idx="3"/>
            <a:endCxn id="132" idx="1"/>
          </p:cNvCxnSpPr>
          <p:nvPr/>
        </p:nvCxnSpPr>
        <p:spPr>
          <a:xfrm>
            <a:off x="9884304" y="6110146"/>
            <a:ext cx="402960" cy="4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ángulo: esquinas redondeadas 137">
            <a:extLst>
              <a:ext uri="{FF2B5EF4-FFF2-40B4-BE49-F238E27FC236}">
                <a16:creationId xmlns:a16="http://schemas.microsoft.com/office/drawing/2014/main" id="{63B9EE1C-F74F-411B-8B53-360E1088E3E5}"/>
              </a:ext>
            </a:extLst>
          </p:cNvPr>
          <p:cNvSpPr/>
          <p:nvPr/>
        </p:nvSpPr>
        <p:spPr>
          <a:xfrm>
            <a:off x="8203938" y="2331682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9" name="CuadroTexto 138">
            <a:extLst>
              <a:ext uri="{FF2B5EF4-FFF2-40B4-BE49-F238E27FC236}">
                <a16:creationId xmlns:a16="http://schemas.microsoft.com/office/drawing/2014/main" id="{1BF6E576-25D3-4AEC-8297-D8F247BD71DC}"/>
              </a:ext>
            </a:extLst>
          </p:cNvPr>
          <p:cNvSpPr txBox="1"/>
          <p:nvPr/>
        </p:nvSpPr>
        <p:spPr>
          <a:xfrm>
            <a:off x="8320306" y="2324613"/>
            <a:ext cx="1458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Encoders</a:t>
            </a:r>
            <a:r>
              <a:rPr lang="es-ES" dirty="0">
                <a:solidFill>
                  <a:schemeClr val="bg1"/>
                </a:solidFill>
              </a:rPr>
              <a:t> de motores</a:t>
            </a:r>
          </a:p>
        </p:txBody>
      </p:sp>
      <p:cxnSp>
        <p:nvCxnSpPr>
          <p:cNvPr id="141" name="Conector recto de flecha 140">
            <a:extLst>
              <a:ext uri="{FF2B5EF4-FFF2-40B4-BE49-F238E27FC236}">
                <a16:creationId xmlns:a16="http://schemas.microsoft.com/office/drawing/2014/main" id="{FF4627D3-B051-492B-A6D9-D5BC803369A3}"/>
              </a:ext>
            </a:extLst>
          </p:cNvPr>
          <p:cNvCxnSpPr>
            <a:cxnSpLocks/>
          </p:cNvCxnSpPr>
          <p:nvPr/>
        </p:nvCxnSpPr>
        <p:spPr>
          <a:xfrm flipH="1">
            <a:off x="6848575" y="2960951"/>
            <a:ext cx="1430427" cy="10358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CuadroTexto 145">
            <a:extLst>
              <a:ext uri="{FF2B5EF4-FFF2-40B4-BE49-F238E27FC236}">
                <a16:creationId xmlns:a16="http://schemas.microsoft.com/office/drawing/2014/main" id="{A9E4C422-7498-4129-B5DF-9CC799EB611C}"/>
              </a:ext>
            </a:extLst>
          </p:cNvPr>
          <p:cNvSpPr txBox="1"/>
          <p:nvPr/>
        </p:nvSpPr>
        <p:spPr>
          <a:xfrm rot="19445265">
            <a:off x="7121155" y="3199192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</p:spTree>
    <p:extLst>
      <p:ext uri="{BB962C8B-B14F-4D97-AF65-F5344CB8AC3E}">
        <p14:creationId xmlns:p14="http://schemas.microsoft.com/office/powerpoint/2010/main" val="3298066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EXPANSOR i2c Y PERIFÉRICOS DIGITALES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320086" cy="4168858"/>
          </a:xfrm>
        </p:spPr>
        <p:txBody>
          <a:bodyPr>
            <a:normAutofit/>
          </a:bodyPr>
          <a:lstStyle/>
          <a:p>
            <a:r>
              <a:rPr lang="es-ES" dirty="0"/>
              <a:t>Expansor I2C PCF8574</a:t>
            </a:r>
          </a:p>
          <a:p>
            <a:r>
              <a:rPr lang="es-ES" dirty="0"/>
              <a:t>Similar a un microcontrolador, pero no necesita programación</a:t>
            </a:r>
          </a:p>
          <a:p>
            <a:r>
              <a:rPr lang="es-ES" dirty="0"/>
              <a:t>Comunicación I2C entre Arduino y expansor</a:t>
            </a:r>
          </a:p>
          <a:p>
            <a:r>
              <a:rPr lang="es-ES" dirty="0"/>
              <a:t>Control de periféricos digitales:</a:t>
            </a:r>
          </a:p>
          <a:p>
            <a:pPr lvl="1"/>
            <a:r>
              <a:rPr lang="es-ES" dirty="0"/>
              <a:t>Leds</a:t>
            </a:r>
          </a:p>
          <a:p>
            <a:pPr lvl="1"/>
            <a:r>
              <a:rPr lang="es-ES" dirty="0"/>
              <a:t>Pulsadores</a:t>
            </a:r>
          </a:p>
          <a:p>
            <a:pPr lvl="1"/>
            <a:r>
              <a:rPr lang="es-ES" dirty="0"/>
              <a:t>Dirección de los motores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6</a:t>
            </a:fld>
            <a:endParaRPr lang="es-E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FBD8746-0DCF-4F54-9215-AE90651A63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1" t="3278" r="8306" b="4044"/>
          <a:stretch/>
        </p:blipFill>
        <p:spPr>
          <a:xfrm>
            <a:off x="7711686" y="2041041"/>
            <a:ext cx="4353387" cy="340560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7CB9714-9539-4453-9D86-598D3C2606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88" t="8869" r="23958" b="8869"/>
          <a:stretch/>
        </p:blipFill>
        <p:spPr>
          <a:xfrm>
            <a:off x="5848581" y="4045275"/>
            <a:ext cx="3427216" cy="281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2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MULTIPLEXOR Y DISPOSITIVOS ANALÓGICOS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381448" cy="4024170"/>
          </a:xfrm>
        </p:spPr>
        <p:txBody>
          <a:bodyPr>
            <a:normAutofit fontScale="92500"/>
          </a:bodyPr>
          <a:lstStyle/>
          <a:p>
            <a:r>
              <a:rPr lang="es-ES" dirty="0"/>
              <a:t>Disponibles 8 pines analógicos. 11 necesarios:</a:t>
            </a:r>
          </a:p>
          <a:p>
            <a:pPr lvl="1"/>
            <a:r>
              <a:rPr lang="es-ES" dirty="0"/>
              <a:t>1x sensor de distancia GP2Y0A21 para detección frontal de oponentes</a:t>
            </a:r>
          </a:p>
          <a:p>
            <a:pPr lvl="1"/>
            <a:r>
              <a:rPr lang="es-ES" dirty="0"/>
              <a:t>2x sensor de distancia GP2Y0A41 para detección lateral de oponentes</a:t>
            </a:r>
          </a:p>
          <a:p>
            <a:pPr lvl="1"/>
            <a:r>
              <a:rPr lang="es-ES" dirty="0"/>
              <a:t>Lectura de tensión de batería</a:t>
            </a:r>
          </a:p>
          <a:p>
            <a:pPr lvl="1"/>
            <a:r>
              <a:rPr lang="es-ES" dirty="0"/>
              <a:t>6x CNY70 para lectura de línea</a:t>
            </a:r>
          </a:p>
          <a:p>
            <a:pPr lvl="1"/>
            <a:r>
              <a:rPr lang="es-ES" dirty="0"/>
              <a:t>Lectura de cámara</a:t>
            </a:r>
          </a:p>
          <a:p>
            <a:r>
              <a:rPr lang="es-ES" dirty="0"/>
              <a:t>Solución: multiplexor CD4053</a:t>
            </a:r>
          </a:p>
          <a:p>
            <a:pPr lvl="1"/>
            <a:r>
              <a:rPr lang="es-ES" dirty="0"/>
              <a:t>Actúa como conmutador entre varios dispositivos</a:t>
            </a:r>
          </a:p>
          <a:p>
            <a:pPr lvl="1"/>
            <a:r>
              <a:rPr lang="es-ES" dirty="0"/>
              <a:t>3 pines analógicos para lectura de datos</a:t>
            </a:r>
          </a:p>
          <a:p>
            <a:pPr lvl="1"/>
            <a:r>
              <a:rPr lang="es-ES" dirty="0"/>
              <a:t>1 pin digital para selección de canal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7</a:t>
            </a:fld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778B0A8-015C-469C-A97D-02F17A875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656" y="2070318"/>
            <a:ext cx="3194220" cy="239566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A8EC481-81DC-4606-B0AC-121C3BD453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77" t="4080" r="21146" b="12803"/>
          <a:stretch/>
        </p:blipFill>
        <p:spPr>
          <a:xfrm>
            <a:off x="6895179" y="4158037"/>
            <a:ext cx="3915946" cy="269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62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MOTORES Y ENCODERS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110222" cy="3878397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Micromotores 10:1 HP</a:t>
            </a:r>
          </a:p>
          <a:p>
            <a:r>
              <a:rPr lang="es-ES" dirty="0"/>
              <a:t>Driver de motores TB6612FNG</a:t>
            </a:r>
          </a:p>
          <a:p>
            <a:pPr lvl="1"/>
            <a:r>
              <a:rPr lang="es-ES" dirty="0"/>
              <a:t>2 pines digitales para determinar el sentido de cada motor</a:t>
            </a:r>
          </a:p>
          <a:p>
            <a:pPr lvl="1"/>
            <a:r>
              <a:rPr lang="es-ES" dirty="0"/>
              <a:t>1 pin de PWM para controlar la velocidad de cada motor</a:t>
            </a:r>
          </a:p>
          <a:p>
            <a:r>
              <a:rPr lang="es-ES" dirty="0" err="1"/>
              <a:t>Encoders</a:t>
            </a:r>
            <a:r>
              <a:rPr lang="es-ES" dirty="0"/>
              <a:t> magnéticos en cuadratura</a:t>
            </a:r>
          </a:p>
          <a:p>
            <a:pPr lvl="1"/>
            <a:r>
              <a:rPr lang="es-ES" dirty="0"/>
              <a:t>2 canales a pines digitales o de interrupción por cada motor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8</a:t>
            </a:fld>
            <a:endParaRPr lang="es-ES"/>
          </a:p>
        </p:txBody>
      </p:sp>
      <p:pic>
        <p:nvPicPr>
          <p:cNvPr id="6" name="Imagen 5" descr="Imagen que contiene electrónica&#10;&#10;Descripción generada con confianza alta">
            <a:extLst>
              <a:ext uri="{FF2B5EF4-FFF2-40B4-BE49-F238E27FC236}">
                <a16:creationId xmlns:a16="http://schemas.microsoft.com/office/drawing/2014/main" id="{1F5ECD65-7738-4FB0-8028-FC8D50A4B9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0" r="40678" b="42576"/>
          <a:stretch/>
        </p:blipFill>
        <p:spPr>
          <a:xfrm>
            <a:off x="9316278" y="2067382"/>
            <a:ext cx="2875722" cy="2255838"/>
          </a:xfrm>
          <a:prstGeom prst="rect">
            <a:avLst/>
          </a:prstGeom>
        </p:spPr>
      </p:pic>
      <p:pic>
        <p:nvPicPr>
          <p:cNvPr id="9" name="Imagen 8" descr="Imagen que contiene electrónica&#10;&#10;Descripción generada con confianza muy alta">
            <a:extLst>
              <a:ext uri="{FF2B5EF4-FFF2-40B4-BE49-F238E27FC236}">
                <a16:creationId xmlns:a16="http://schemas.microsoft.com/office/drawing/2014/main" id="{3D8AE4BB-78FD-45CB-A958-4DDB8309AC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544" y="2073056"/>
            <a:ext cx="2457871" cy="225016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62D76FE-8A42-494B-BBC5-DDA0504B97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974" y="4434073"/>
            <a:ext cx="4886026" cy="242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704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Bluetooth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9</a:t>
            </a:fld>
            <a:endParaRPr lang="es-ES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680321" y="2336873"/>
            <a:ext cx="5587957" cy="3810709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Extra de Bluetooth HC-05:</a:t>
            </a:r>
          </a:p>
          <a:p>
            <a:pPr lvl="1"/>
            <a:r>
              <a:rPr lang="es-ES" dirty="0"/>
              <a:t>Configurable mediante comandos AT</a:t>
            </a:r>
          </a:p>
          <a:p>
            <a:pPr lvl="1"/>
            <a:r>
              <a:rPr lang="es-ES" dirty="0"/>
              <a:t>Conectado por UART</a:t>
            </a:r>
          </a:p>
          <a:p>
            <a:pPr lvl="1"/>
            <a:r>
              <a:rPr lang="es-ES" dirty="0"/>
              <a:t>Posibilidad de realizar telemetría en tiempo real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9C2C179-A08F-49A8-8B1E-ACD3B779D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819" y="2521265"/>
            <a:ext cx="4995671" cy="3746754"/>
          </a:xfrm>
          <a:prstGeom prst="rect">
            <a:avLst/>
          </a:prstGeom>
        </p:spPr>
      </p:pic>
      <p:pic>
        <p:nvPicPr>
          <p:cNvPr id="7" name="Imagen 6" descr="Imagen que contiene objeto&#10;&#10;Descripción generada con confianza alta">
            <a:extLst>
              <a:ext uri="{FF2B5EF4-FFF2-40B4-BE49-F238E27FC236}">
                <a16:creationId xmlns:a16="http://schemas.microsoft.com/office/drawing/2014/main" id="{99DA4FAC-D75D-4758-88FC-23FA75CAC6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10"/>
          <a:stretch/>
        </p:blipFill>
        <p:spPr>
          <a:xfrm>
            <a:off x="2975428" y="3884385"/>
            <a:ext cx="3010856" cy="291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027541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1315</TotalTime>
  <Words>436</Words>
  <Application>Microsoft Office PowerPoint</Application>
  <PresentationFormat>Panorámica</PresentationFormat>
  <Paragraphs>125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Calibri</vt:lpstr>
      <vt:lpstr>Robotaur Academy Italic</vt:lpstr>
      <vt:lpstr>Trebuchet MS</vt:lpstr>
      <vt:lpstr>Wingdings</vt:lpstr>
      <vt:lpstr>Berlín</vt:lpstr>
      <vt:lpstr>Cyclops-Project electrónica de un robot de carreras</vt:lpstr>
      <vt:lpstr>Cyclops-Project</vt:lpstr>
      <vt:lpstr>Cyclops: Características</vt:lpstr>
      <vt:lpstr>Cyclops: Composición del kit</vt:lpstr>
      <vt:lpstr>Cyclops: diagrama de bloques</vt:lpstr>
      <vt:lpstr>Cyclops: EXPANSOR i2c Y PERIFÉRICOS DIGITALES</vt:lpstr>
      <vt:lpstr>Cyclops: MULTIPLEXOR Y DISPOSITIVOS ANALÓGICOS</vt:lpstr>
      <vt:lpstr>Cyclops: MOTORES Y ENCODERS</vt:lpstr>
      <vt:lpstr>Cyclops: Bluetooth</vt:lpstr>
      <vt:lpstr>Cyclops: Cámara</vt:lpstr>
      <vt:lpstr>REFERENCIAS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de competición</dc:title>
  <dc:creator>ruben_espino@hotmail.com</dc:creator>
  <cp:lastModifiedBy>resaj</cp:lastModifiedBy>
  <cp:revision>151</cp:revision>
  <dcterms:created xsi:type="dcterms:W3CDTF">2016-11-04T09:25:46Z</dcterms:created>
  <dcterms:modified xsi:type="dcterms:W3CDTF">2018-04-04T23:47:56Z</dcterms:modified>
</cp:coreProperties>
</file>

<file path=docProps/thumbnail.jpeg>
</file>